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11410" r:id="rId6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5268" autoAdjust="0"/>
  </p:normalViewPr>
  <p:slideViewPr>
    <p:cSldViewPr snapToGrid="0">
      <p:cViewPr varScale="1">
        <p:scale>
          <a:sx n="111" d="100"/>
          <a:sy n="111" d="100"/>
        </p:scale>
        <p:origin x="642" y="-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B8245-DDF6-4597-BC79-EC2BB5CCFDC4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C35E8-DD75-4E64-865F-35E2D0E305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467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53692-0CC1-4F54-A35D-0248286E948D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7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3F616-7BA8-40BE-8C76-9186DAE78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4B96EBF-6AE9-4D26-B1B3-47D07FF78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64F51A1-B1E2-4E78-9B24-E6D35B1E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4A05C9B-0FFE-4D55-90E4-9E1EE408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5937481-9D2B-4352-B178-C896FB1E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97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85304-883A-4575-98C0-BD0B92F7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C7EA3AD5-442A-4BD1-B9F0-7DA051988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3FA533-E983-4E34-9AC8-47FDD9814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E491621-7F18-45A3-80E2-AE9FEE42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7F0C454-A0BF-4C30-A72E-1519BD1B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122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63E9961-B0E8-45FE-9536-FDDA25531C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BAA79EBD-723B-406B-AE67-C7F1D83BA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14FFBD8-6F8C-4E3B-B17F-1EF388D91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0B20FC8-8B9F-4823-A2B4-F13DD9C4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5D420AA-859D-4A5A-946F-8645A6DFF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8899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tIns="432000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1159200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7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0" name="Title 7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/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12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Verdana" panose="020B0604030504040204" pitchFamily="34" charset="0"/>
              <a:buNone/>
              <a:tabLst/>
              <a:defRPr sz="1400"/>
            </a:lvl1pPr>
          </a:lstStyle>
          <a:p>
            <a:r>
              <a:rPr lang="en-GB" dirty="0"/>
              <a:t>Click to insert name and title of presenter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2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609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13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7200"/>
            <a:ext cx="12192000" cy="3092400"/>
          </a:xfr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  <p:sp>
        <p:nvSpPr>
          <p:cNvPr id="13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pic>
        <p:nvPicPr>
          <p:cNvPr id="9" name="Picture Placeholder 3" descr="_0006_4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84" y="1788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6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1" y="1341439"/>
            <a:ext cx="54229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12418" y="1341439"/>
            <a:ext cx="5425015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4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a-DK" dirty="0" err="1"/>
              <a:t>Click</a:t>
            </a:r>
            <a:r>
              <a:rPr lang="da-DK" dirty="0"/>
              <a:t> </a:t>
            </a:r>
            <a:r>
              <a:rPr lang="da-DK" dirty="0" err="1"/>
              <a:t>icon</a:t>
            </a:r>
            <a:r>
              <a:rPr lang="da-DK" dirty="0"/>
              <a:t> to </a:t>
            </a:r>
            <a:br>
              <a:rPr lang="da-DK" dirty="0"/>
            </a:b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354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2471630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735994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35054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FA9367-043E-4AC7-B17D-E79DFD20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F05B6B-C9BE-45D4-BFE5-C26F235C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D183C4B-0A7E-43C1-8515-FA4DE35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dirty="0" err="1"/>
              <a:t>Politoka</a:t>
            </a:r>
            <a:r>
              <a:rPr lang="sk-SK" dirty="0"/>
              <a:t> kvality, </a:t>
            </a:r>
            <a:r>
              <a:rPr lang="sk-SK" dirty="0" err="1"/>
              <a:t>Rev.A</a:t>
            </a:r>
            <a:endParaRPr lang="sk-SK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3BCE4F9-91C7-406B-A34A-D4AB5AD3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F8B31A-FFE0-44C9-AE67-9C262FF6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4027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8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488077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7995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141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064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0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952911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3044670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6510515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8311486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7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216234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1432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Danfoss\Jobs\5123_Hjaelp til PowerPoint skabeloner\Received\Nyeste grafikker\Ny Grafik til SD\Ny Grafik til SD\PPT_frontpage_4-3_full_red_backdrop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6709" y="188775"/>
            <a:ext cx="3052064" cy="58521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</p:spTree>
    <p:extLst>
      <p:ext uri="{BB962C8B-B14F-4D97-AF65-F5344CB8AC3E}">
        <p14:creationId xmlns:p14="http://schemas.microsoft.com/office/powerpoint/2010/main" val="415168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ED79-CF5F-4862-A55F-0D51A711B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5353F007-1F1B-4130-8A9B-0C46286C7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6A1ADC-C373-4C23-A0FC-EE24ED546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ABE6219-7CFE-4618-95CD-6AE9A9F4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2E3CB82-6F24-4634-B74E-D9837E05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16283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ckgroun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pic>
        <p:nvPicPr>
          <p:cNvPr id="2051" name="Boxlogo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2692" y="2189487"/>
            <a:ext cx="4130947" cy="135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3819" y="3887527"/>
            <a:ext cx="3288000" cy="64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3342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80131" y="1459118"/>
            <a:ext cx="10972800" cy="518346"/>
          </a:xfrm>
        </p:spPr>
        <p:txBody>
          <a:bodyPr vert="horz" lIns="0" tIns="0" rIns="0" bIns="0" anchor="b">
            <a:noAutofit/>
          </a:bodyPr>
          <a:lstStyle>
            <a:lvl1pPr>
              <a:defRPr sz="2500" b="0" cap="none" spc="0" baseline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kumimoji="0" lang="en-US" dirty="0"/>
              <a:t>Presentation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80131" y="2006215"/>
            <a:ext cx="10969325" cy="484888"/>
          </a:xfrm>
        </p:spPr>
        <p:txBody>
          <a:bodyPr lIns="0" rIns="0"/>
          <a:lstStyle>
            <a:lvl1pPr marL="0" indent="0" algn="l">
              <a:buNone/>
              <a:defRPr sz="2500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Verdana Bold and Verdana Regular</a:t>
            </a:r>
          </a:p>
        </p:txBody>
      </p:sp>
    </p:spTree>
    <p:extLst>
      <p:ext uri="{BB962C8B-B14F-4D97-AF65-F5344CB8AC3E}">
        <p14:creationId xmlns:p14="http://schemas.microsoft.com/office/powerpoint/2010/main" val="1774171480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919" y="588735"/>
            <a:ext cx="11025715" cy="57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39233" y="6455049"/>
            <a:ext cx="3860800" cy="292627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2628" y="6455049"/>
            <a:ext cx="544872" cy="292627"/>
          </a:xfrm>
          <a:prstGeom prst="rect">
            <a:avLst/>
          </a:prstGeom>
        </p:spPr>
        <p:txBody>
          <a:bodyPr/>
          <a:lstStyle/>
          <a:p>
            <a:fld id="{F8692537-37EA-4940-94EF-5BABC570D227}" type="slidenum">
              <a:rPr lang="en-US">
                <a:solidFill>
                  <a:srgbClr val="000000"/>
                </a:solidFill>
              </a:rPr>
              <a:pPr/>
              <a:t>‹#›</a:t>
            </a:fld>
            <a:r>
              <a:rPr lang="en-US" dirty="0">
                <a:solidFill>
                  <a:srgbClr val="000000"/>
                </a:solidFill>
                <a:ea typeface="Verdana"/>
                <a:cs typeface="Verdana"/>
              </a:rPr>
              <a:t>│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69507"/>
      </p:ext>
    </p:extLst>
  </p:cSld>
  <p:clrMapOvr>
    <a:masterClrMapping/>
  </p:clrMapOvr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6473371"/>
          </a:xfrm>
          <a:prstGeom prst="rect">
            <a:avLst/>
          </a:prstGeom>
          <a:gradFill flip="none" rotWithShape="1">
            <a:gsLst>
              <a:gs pos="0">
                <a:srgbClr val="CFCFCF"/>
              </a:gs>
              <a:gs pos="50000">
                <a:schemeClr val="bg1"/>
              </a:gs>
              <a:gs pos="100000">
                <a:srgbClr val="E4E4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200" y="355201"/>
            <a:ext cx="10972800" cy="8277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5200" y="1316567"/>
            <a:ext cx="11260667" cy="48895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3553" y="6013752"/>
            <a:ext cx="4205185" cy="38463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520942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5"/>
          <p:cNvSpPr>
            <a:spLocks noGrp="1"/>
          </p:cNvSpPr>
          <p:nvPr>
            <p:ph type="title"/>
          </p:nvPr>
        </p:nvSpPr>
        <p:spPr>
          <a:xfrm>
            <a:off x="336000" y="28800"/>
            <a:ext cx="11517333" cy="1202400"/>
          </a:xfrm>
          <a:prstGeom prst="rect">
            <a:avLst/>
          </a:prstGeom>
        </p:spPr>
        <p:txBody>
          <a:bodyPr wrap="none" rtlCol="0">
            <a:noAutofit/>
          </a:bodyPr>
          <a:lstStyle>
            <a:lvl1pPr>
              <a:lnSpc>
                <a:spcPts val="5400"/>
              </a:lnSpc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52433" y="6584950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0050A437-077C-4435-B2FB-BAA23F0AF71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9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EBA38E-7AA4-436B-8410-4D4E7DF2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E028FD-D23C-4F20-A7FB-A0585F5A9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616EF3B-D544-4317-AC55-55FC1FA30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09B39CD-F05E-4FD5-A4C5-64FC2B3C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5354678-1DC3-4B83-B1B2-097E9945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E971368-4AD8-426E-ADD9-768D5D9E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575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3BBD3-D733-474F-A307-73F1D6CB2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A3C70414-4E1D-427D-AD84-EE03ED9F3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CE35498-73F1-41F9-8C0B-73471AC9B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8A8BB875-4880-4FF6-A4CE-CE568F96E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360DC72F-96FF-4199-AF09-3235951D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59BCB19-BA96-4700-B895-BC240B5D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D7FC9725-A9AC-4D41-AA37-F775FE06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265C711-558F-4A36-80DD-4FA28621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071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EBD4AD-ACE7-49A3-9900-E33C0284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A756AF8-D9E6-43F9-ABB6-E7CCB0FE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54B73C6-1AFC-4B6F-850B-02781272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4B7F46B-6DFE-45B9-9C3A-E854DDE7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937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D1049574-9FF2-4F71-AC84-35258404E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15A0B46-A08A-49C9-B911-54F8B84D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C471BAE-E6A2-4858-B168-EB81C5948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301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9FF463-589F-4FF6-BF99-5A9CAA2C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E8EA8D-A4A8-451F-BFF9-F8EE88A40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1FFA04FC-2B44-4BB6-BED9-E3CC7D192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4BBC3F6-03BD-4840-9ADE-9B26AC07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A304537-73EF-4D12-860D-578C3BA0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D537B34-4F0D-4972-8338-1330BCA1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531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239E16-6B8D-448E-9ECE-13A443D6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5ECFA3B5-C53F-42B4-B334-FF7EB80B6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5F18136C-D9C3-4FFC-9734-E678417F8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7E7E94A-31DE-4A52-83F8-1DE8BEC3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D7FEA1-2118-40B1-8863-5B5993C2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0285D9B-178A-41C4-87D1-D93FA878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78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F772BE4B-9F2F-49CE-B48A-891AAD447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1E1663A4-EE61-4DAE-9E6E-721EB8E9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8933D5-42DA-442B-B8CE-90FD2319E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3C3D738-5D6D-46BE-8211-26193C909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5A5314-C2F5-4F8D-AB9D-1BCDDA7F3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333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270" imgH="270" progId="TCLayout.ActiveDocument.1">
                  <p:embed/>
                </p:oleObj>
              </mc:Choice>
              <mc:Fallback>
                <p:oleObj name="think-cell Folie" r:id="rId26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 descr="U:\Danfoss\Jobs\5123_Hjaelp til PowerPoint skabeloner\Received\Nyeste grafikker\Ny Grafik til SD\Ny Grafik til SD\PPT__4-3_bottom_bar.png"/>
          <p:cNvPicPr>
            <a:picLocks noChangeAspect="1" noChangeArrowheads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U:\Danfoss\Jobs\5123_Hjaelp til PowerPoint skabeloner\Received\Nyeste grafikker\Ny Grafik til SD\Ny Grafik til SD\PPT__4-3_bottom_bar_logo-only.png"/>
          <p:cNvPicPr>
            <a:picLocks noChangeAspect="1" noChangeArrowheads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799" y="295275"/>
            <a:ext cx="11078633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801" y="1341438"/>
            <a:ext cx="11078633" cy="4679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32" name="Page #"/>
          <p:cNvSpPr txBox="1">
            <a:spLocks noChangeArrowheads="1"/>
          </p:cNvSpPr>
          <p:nvPr/>
        </p:nvSpPr>
        <p:spPr bwMode="auto">
          <a:xfrm>
            <a:off x="85908" y="6620799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prstClr val="white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  <a:r>
              <a:rPr lang="en-GB" sz="900" dirty="0">
                <a:solidFill>
                  <a:prstClr val="white"/>
                </a:solidFill>
                <a:ea typeface="SimHei"/>
                <a:cs typeface="Arial" charset="0"/>
              </a:rPr>
              <a:t>|</a:t>
            </a:r>
          </a:p>
        </p:txBody>
      </p:sp>
      <p:sp>
        <p:nvSpPr>
          <p:cNvPr id="26" name="bmkFldAdditionalInfo"/>
          <p:cNvSpPr txBox="1">
            <a:spLocks noChangeArrowheads="1"/>
          </p:cNvSpPr>
          <p:nvPr/>
        </p:nvSpPr>
        <p:spPr bwMode="auto">
          <a:xfrm>
            <a:off x="647699" y="6620189"/>
            <a:ext cx="5330676" cy="1222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808080"/>
              </a:buClr>
            </a:pPr>
            <a:r>
              <a:rPr lang="sk-SK" sz="800" dirty="0">
                <a:solidFill>
                  <a:prstClr val="white"/>
                </a:solidFill>
                <a:ea typeface="SimHei"/>
                <a:cs typeface="Arial" charset="0"/>
              </a:rPr>
              <a:t>Politika</a:t>
            </a:r>
            <a:r>
              <a:rPr lang="sk-SK" sz="800" baseline="0" dirty="0">
                <a:solidFill>
                  <a:prstClr val="white"/>
                </a:solidFill>
                <a:ea typeface="SimHei"/>
                <a:cs typeface="Arial" charset="0"/>
              </a:rPr>
              <a:t> QES 2019, rev.G</a:t>
            </a:r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034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03288" indent="-1841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F2C47-C654-4CE9-BE6C-4E462EFA0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JM" b="1" dirty="0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11B612-6E19-4D13-B054-BCF8E7C63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185" y="1416083"/>
            <a:ext cx="11076305" cy="445914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sk-SK" dirty="0"/>
              <a:t>IMC Slovakia, s.r.o. </a:t>
            </a:r>
            <a:r>
              <a:rPr lang="sk-SK" dirty="0" err="1"/>
              <a:t>is</a:t>
            </a:r>
            <a:r>
              <a:rPr lang="sk-SK" dirty="0"/>
              <a:t> </a:t>
            </a:r>
            <a:r>
              <a:rPr lang="sk-SK" dirty="0" err="1"/>
              <a:t>fully</a:t>
            </a:r>
            <a:r>
              <a:rPr lang="sk-SK" dirty="0"/>
              <a:t> </a:t>
            </a:r>
            <a:r>
              <a:rPr lang="sk-SK" dirty="0" err="1"/>
              <a:t>aware</a:t>
            </a:r>
            <a:r>
              <a:rPr lang="sk-SK" dirty="0"/>
              <a:t> of </a:t>
            </a:r>
            <a:r>
              <a:rPr lang="sk-SK" dirty="0" err="1"/>
              <a:t>its</a:t>
            </a:r>
            <a:r>
              <a:rPr lang="sk-SK" dirty="0"/>
              <a:t> </a:t>
            </a:r>
            <a:r>
              <a:rPr lang="sk-SK" dirty="0" err="1"/>
              <a:t>responsibility</a:t>
            </a:r>
            <a:r>
              <a:rPr lang="sk-SK" dirty="0"/>
              <a:t> </a:t>
            </a:r>
            <a:r>
              <a:rPr lang="sk-SK" dirty="0" err="1"/>
              <a:t>towards</a:t>
            </a:r>
            <a:r>
              <a:rPr lang="sk-SK" dirty="0"/>
              <a:t> </a:t>
            </a:r>
            <a:r>
              <a:rPr lang="sk-SK" dirty="0" err="1"/>
              <a:t>improving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and utility management, </a:t>
            </a:r>
            <a:r>
              <a:rPr lang="sk-SK" dirty="0" err="1"/>
              <a:t>with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goal</a:t>
            </a:r>
            <a:r>
              <a:rPr lang="sk-SK" dirty="0"/>
              <a:t> of </a:t>
            </a:r>
            <a:r>
              <a:rPr lang="sk-SK" dirty="0" err="1"/>
              <a:t>reducing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</a:t>
            </a:r>
            <a:r>
              <a:rPr lang="sk-SK" dirty="0" err="1"/>
              <a:t>consumption</a:t>
            </a:r>
            <a:r>
              <a:rPr lang="sk-SK" dirty="0"/>
              <a:t>, </a:t>
            </a:r>
            <a:r>
              <a:rPr lang="sk-SK" dirty="0" err="1"/>
              <a:t>greenhouse</a:t>
            </a:r>
            <a:r>
              <a:rPr lang="sk-SK" dirty="0"/>
              <a:t> </a:t>
            </a:r>
            <a:r>
              <a:rPr lang="sk-SK" dirty="0" err="1"/>
              <a:t>gas</a:t>
            </a:r>
            <a:r>
              <a:rPr lang="sk-SK" dirty="0"/>
              <a:t> </a:t>
            </a:r>
            <a:r>
              <a:rPr lang="sk-SK" dirty="0" err="1"/>
              <a:t>emissions</a:t>
            </a:r>
            <a:r>
              <a:rPr lang="sk-SK" dirty="0"/>
              <a:t>, and </a:t>
            </a:r>
            <a:r>
              <a:rPr lang="sk-SK" dirty="0" err="1"/>
              <a:t>costs</a:t>
            </a:r>
            <a:r>
              <a:rPr lang="sk-SK" dirty="0"/>
              <a:t> </a:t>
            </a:r>
            <a:r>
              <a:rPr lang="sk-SK" dirty="0" err="1"/>
              <a:t>through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management. In </a:t>
            </a:r>
            <a:r>
              <a:rPr lang="sk-SK" dirty="0" err="1"/>
              <a:t>order</a:t>
            </a:r>
            <a:r>
              <a:rPr lang="sk-SK" dirty="0"/>
              <a:t> to </a:t>
            </a:r>
            <a:r>
              <a:rPr lang="sk-SK" dirty="0" err="1"/>
              <a:t>achieve</a:t>
            </a:r>
            <a:r>
              <a:rPr lang="sk-SK" dirty="0"/>
              <a:t> </a:t>
            </a:r>
            <a:r>
              <a:rPr lang="sk-SK" dirty="0" err="1"/>
              <a:t>this</a:t>
            </a:r>
            <a:r>
              <a:rPr lang="sk-SK" dirty="0"/>
              <a:t>,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company</a:t>
            </a:r>
            <a:r>
              <a:rPr lang="sk-SK" dirty="0"/>
              <a:t> </a:t>
            </a:r>
            <a:r>
              <a:rPr lang="sk-SK" dirty="0" err="1"/>
              <a:t>actively</a:t>
            </a:r>
            <a:r>
              <a:rPr lang="sk-SK" dirty="0"/>
              <a:t> </a:t>
            </a:r>
            <a:r>
              <a:rPr lang="sk-SK" dirty="0" err="1"/>
              <a:t>implements</a:t>
            </a:r>
            <a:r>
              <a:rPr lang="sk-SK" dirty="0"/>
              <a:t> </a:t>
            </a:r>
            <a:r>
              <a:rPr lang="sk-SK" dirty="0" err="1"/>
              <a:t>an</a:t>
            </a:r>
            <a:r>
              <a:rPr lang="sk-SK" dirty="0"/>
              <a:t> Energy Management </a:t>
            </a:r>
            <a:r>
              <a:rPr lang="sk-SK" dirty="0" err="1"/>
              <a:t>System</a:t>
            </a:r>
            <a:r>
              <a:rPr lang="sk-SK" dirty="0"/>
              <a:t> (</a:t>
            </a:r>
            <a:r>
              <a:rPr lang="sk-SK" dirty="0" err="1"/>
              <a:t>EnMS</a:t>
            </a:r>
            <a:r>
              <a:rPr lang="sk-SK" dirty="0"/>
              <a:t>) in </a:t>
            </a:r>
            <a:r>
              <a:rPr lang="sk-SK" dirty="0" err="1"/>
              <a:t>accordance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ISO 50001.</a:t>
            </a:r>
            <a:endParaRPr lang="sk-SK" sz="1800" dirty="0"/>
          </a:p>
          <a:p>
            <a:pPr lvl="0"/>
            <a:r>
              <a:rPr lang="sk-SK" b="1" dirty="0"/>
              <a:t>In </a:t>
            </a:r>
            <a:r>
              <a:rPr lang="sk-SK" b="1" dirty="0" err="1"/>
              <a:t>accordance</a:t>
            </a:r>
            <a:r>
              <a:rPr lang="sk-SK" b="1" dirty="0"/>
              <a:t> </a:t>
            </a:r>
            <a:r>
              <a:rPr lang="sk-SK" b="1" dirty="0" err="1"/>
              <a:t>with</a:t>
            </a:r>
            <a:r>
              <a:rPr lang="sk-SK" b="1" dirty="0"/>
              <a:t> </a:t>
            </a:r>
            <a:r>
              <a:rPr lang="sk-SK" b="1" dirty="0" err="1"/>
              <a:t>the</a:t>
            </a:r>
            <a:r>
              <a:rPr lang="sk-SK" b="1" dirty="0"/>
              <a:t> </a:t>
            </a:r>
            <a:r>
              <a:rPr lang="sk-SK" b="1" dirty="0" err="1"/>
              <a:t>company’s</a:t>
            </a:r>
            <a:r>
              <a:rPr lang="sk-SK" b="1" dirty="0"/>
              <a:t> </a:t>
            </a:r>
            <a:r>
              <a:rPr lang="sk-SK" b="1" dirty="0" err="1"/>
              <a:t>strategic</a:t>
            </a:r>
            <a:r>
              <a:rPr lang="sk-SK" b="1" dirty="0"/>
              <a:t> </a:t>
            </a:r>
            <a:r>
              <a:rPr lang="sk-SK" b="1" dirty="0" err="1"/>
              <a:t>objectives</a:t>
            </a:r>
            <a:r>
              <a:rPr lang="sk-SK" b="1" dirty="0"/>
              <a:t>, </a:t>
            </a:r>
            <a:r>
              <a:rPr lang="sk-SK" b="1" dirty="0" err="1"/>
              <a:t>based</a:t>
            </a:r>
            <a:r>
              <a:rPr lang="sk-SK" b="1" dirty="0"/>
              <a:t> on </a:t>
            </a:r>
            <a:r>
              <a:rPr lang="sk-SK" b="1" dirty="0" err="1"/>
              <a:t>the</a:t>
            </a:r>
            <a:r>
              <a:rPr lang="sk-SK" b="1" dirty="0"/>
              <a:t> </a:t>
            </a:r>
            <a:r>
              <a:rPr lang="sk-SK" b="1" dirty="0" err="1"/>
              <a:t>implemented</a:t>
            </a:r>
            <a:r>
              <a:rPr lang="sk-SK" b="1" dirty="0"/>
              <a:t> </a:t>
            </a:r>
            <a:r>
              <a:rPr lang="sk-SK" b="1" dirty="0" err="1"/>
              <a:t>measurements</a:t>
            </a:r>
            <a:r>
              <a:rPr lang="sk-SK" b="1" dirty="0"/>
              <a:t> and </a:t>
            </a:r>
            <a:r>
              <a:rPr lang="sk-SK" b="1" dirty="0" err="1"/>
              <a:t>energy</a:t>
            </a:r>
            <a:r>
              <a:rPr lang="sk-SK" b="1" dirty="0"/>
              <a:t> </a:t>
            </a:r>
            <a:r>
              <a:rPr lang="sk-SK" b="1" dirty="0" err="1"/>
              <a:t>targets</a:t>
            </a:r>
            <a:r>
              <a:rPr lang="sk-SK" b="1" dirty="0"/>
              <a:t>, </a:t>
            </a:r>
            <a:r>
              <a:rPr lang="sk-SK" b="1" dirty="0" err="1"/>
              <a:t>we</a:t>
            </a:r>
            <a:r>
              <a:rPr lang="sk-SK" b="1" dirty="0"/>
              <a:t> </a:t>
            </a:r>
            <a:r>
              <a:rPr lang="sk-SK" b="1" dirty="0" err="1"/>
              <a:t>commit</a:t>
            </a:r>
            <a:r>
              <a:rPr lang="sk-SK" b="1" dirty="0"/>
              <a:t> to:</a:t>
            </a:r>
            <a:endParaRPr lang="sk-SK" sz="3200" b="1" dirty="0"/>
          </a:p>
          <a:p>
            <a:pPr lvl="1"/>
            <a:r>
              <a:rPr lang="sk-SK" dirty="0" err="1"/>
              <a:t>Ensure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continuous</a:t>
            </a:r>
            <a:r>
              <a:rPr lang="sk-SK" dirty="0"/>
              <a:t> </a:t>
            </a:r>
            <a:r>
              <a:rPr lang="sk-SK" dirty="0" err="1"/>
              <a:t>availability</a:t>
            </a:r>
            <a:r>
              <a:rPr lang="sk-SK" dirty="0"/>
              <a:t> of </a:t>
            </a:r>
            <a:r>
              <a:rPr lang="sk-SK" dirty="0" err="1"/>
              <a:t>information</a:t>
            </a:r>
            <a:r>
              <a:rPr lang="sk-SK" dirty="0"/>
              <a:t> and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resources</a:t>
            </a:r>
            <a:r>
              <a:rPr lang="sk-SK" dirty="0"/>
              <a:t> to </a:t>
            </a:r>
            <a:r>
              <a:rPr lang="sk-SK" dirty="0" err="1"/>
              <a:t>achieve</a:t>
            </a:r>
            <a:r>
              <a:rPr lang="sk-SK" dirty="0"/>
              <a:t> </a:t>
            </a:r>
            <a:r>
              <a:rPr lang="sk-SK" dirty="0" err="1"/>
              <a:t>objectives</a:t>
            </a:r>
            <a:r>
              <a:rPr lang="sk-SK" dirty="0"/>
              <a:t> and </a:t>
            </a:r>
            <a:r>
              <a:rPr lang="sk-SK" dirty="0" err="1"/>
              <a:t>goals</a:t>
            </a:r>
            <a:r>
              <a:rPr lang="sk-SK" dirty="0"/>
              <a:t>. To </a:t>
            </a:r>
            <a:r>
              <a:rPr lang="sk-SK" dirty="0" err="1"/>
              <a:t>improve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and </a:t>
            </a:r>
            <a:r>
              <a:rPr lang="sk-SK" dirty="0" err="1"/>
              <a:t>energy</a:t>
            </a:r>
            <a:r>
              <a:rPr lang="sk-SK" dirty="0"/>
              <a:t> </a:t>
            </a:r>
            <a:r>
              <a:rPr lang="sk-SK" dirty="0" err="1"/>
              <a:t>resource</a:t>
            </a:r>
            <a:r>
              <a:rPr lang="sk-SK" dirty="0"/>
              <a:t> management </a:t>
            </a:r>
            <a:r>
              <a:rPr lang="sk-SK" dirty="0" err="1"/>
              <a:t>across</a:t>
            </a:r>
            <a:r>
              <a:rPr lang="sk-SK" dirty="0"/>
              <a:t> </a:t>
            </a:r>
            <a:r>
              <a:rPr lang="sk-SK" dirty="0" err="1"/>
              <a:t>all</a:t>
            </a:r>
            <a:r>
              <a:rPr lang="sk-SK" dirty="0"/>
              <a:t> </a:t>
            </a:r>
            <a:r>
              <a:rPr lang="sk-SK" dirty="0" err="1"/>
              <a:t>operations</a:t>
            </a:r>
            <a:r>
              <a:rPr lang="sk-SK" dirty="0"/>
              <a:t> of IMC Slovakia, s.r.o., </a:t>
            </a:r>
            <a:r>
              <a:rPr lang="sk-SK" dirty="0" err="1"/>
              <a:t>while</a:t>
            </a:r>
            <a:r>
              <a:rPr lang="sk-SK" dirty="0"/>
              <a:t> </a:t>
            </a:r>
            <a:r>
              <a:rPr lang="sk-SK" dirty="0" err="1"/>
              <a:t>strictly</a:t>
            </a:r>
            <a:r>
              <a:rPr lang="sk-SK" dirty="0"/>
              <a:t> </a:t>
            </a:r>
            <a:r>
              <a:rPr lang="sk-SK" dirty="0" err="1"/>
              <a:t>complying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</a:t>
            </a:r>
            <a:r>
              <a:rPr lang="sk-SK" dirty="0" err="1"/>
              <a:t>generally</a:t>
            </a:r>
            <a:r>
              <a:rPr lang="sk-SK" dirty="0"/>
              <a:t> </a:t>
            </a:r>
            <a:r>
              <a:rPr lang="sk-SK" dirty="0" err="1"/>
              <a:t>binding</a:t>
            </a:r>
            <a:r>
              <a:rPr lang="sk-SK" dirty="0"/>
              <a:t> </a:t>
            </a:r>
            <a:r>
              <a:rPr lang="sk-SK" dirty="0" err="1"/>
              <a:t>legal</a:t>
            </a:r>
            <a:r>
              <a:rPr lang="sk-SK" dirty="0"/>
              <a:t> </a:t>
            </a:r>
            <a:r>
              <a:rPr lang="sk-SK" dirty="0" err="1"/>
              <a:t>regulations</a:t>
            </a:r>
            <a:r>
              <a:rPr lang="sk-SK" dirty="0"/>
              <a:t> of </a:t>
            </a:r>
            <a:r>
              <a:rPr lang="sk-SK" dirty="0" err="1"/>
              <a:t>the</a:t>
            </a:r>
            <a:r>
              <a:rPr lang="sk-SK" dirty="0"/>
              <a:t> Slovak </a:t>
            </a:r>
            <a:r>
              <a:rPr lang="sk-SK" dirty="0" err="1"/>
              <a:t>Republic</a:t>
            </a:r>
            <a:r>
              <a:rPr lang="sk-SK" dirty="0"/>
              <a:t>,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European</a:t>
            </a:r>
            <a:r>
              <a:rPr lang="sk-SK" dirty="0"/>
              <a:t> </a:t>
            </a:r>
            <a:r>
              <a:rPr lang="sk-SK" dirty="0" err="1"/>
              <a:t>Union</a:t>
            </a:r>
            <a:r>
              <a:rPr lang="sk-SK" dirty="0"/>
              <a:t>, as </a:t>
            </a:r>
            <a:r>
              <a:rPr lang="sk-SK" dirty="0" err="1"/>
              <a:t>well</a:t>
            </a:r>
            <a:r>
              <a:rPr lang="sk-SK" dirty="0"/>
              <a:t> as </a:t>
            </a:r>
            <a:r>
              <a:rPr lang="sk-SK" dirty="0" err="1"/>
              <a:t>other</a:t>
            </a:r>
            <a:r>
              <a:rPr lang="sk-SK" dirty="0"/>
              <a:t> </a:t>
            </a:r>
            <a:r>
              <a:rPr lang="sk-SK" dirty="0" err="1"/>
              <a:t>requirements</a:t>
            </a:r>
            <a:r>
              <a:rPr lang="sk-SK" dirty="0"/>
              <a:t> </a:t>
            </a:r>
            <a:r>
              <a:rPr lang="sk-SK" dirty="0" err="1"/>
              <a:t>approved</a:t>
            </a:r>
            <a:r>
              <a:rPr lang="sk-SK" dirty="0"/>
              <a:t> by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company</a:t>
            </a:r>
            <a:r>
              <a:rPr lang="sk-SK" dirty="0"/>
              <a:t> in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area</a:t>
            </a:r>
            <a:r>
              <a:rPr lang="sk-SK" dirty="0"/>
              <a:t> of </a:t>
            </a:r>
            <a:r>
              <a:rPr lang="sk-SK" dirty="0" err="1"/>
              <a:t>energy</a:t>
            </a:r>
            <a:r>
              <a:rPr lang="sk-SK" dirty="0"/>
              <a:t> management</a:t>
            </a:r>
          </a:p>
          <a:p>
            <a:pPr lvl="1"/>
            <a:r>
              <a:rPr lang="sk-SK" dirty="0" err="1"/>
              <a:t>Adopt</a:t>
            </a:r>
            <a:r>
              <a:rPr lang="sk-SK" dirty="0"/>
              <a:t> and </a:t>
            </a:r>
            <a:r>
              <a:rPr lang="sk-SK" dirty="0" err="1"/>
              <a:t>implement</a:t>
            </a:r>
            <a:r>
              <a:rPr lang="sk-SK" dirty="0"/>
              <a:t> </a:t>
            </a:r>
            <a:r>
              <a:rPr lang="sk-SK" dirty="0" err="1"/>
              <a:t>measures</a:t>
            </a:r>
            <a:r>
              <a:rPr lang="sk-SK" dirty="0"/>
              <a:t> </a:t>
            </a:r>
            <a:r>
              <a:rPr lang="sk-SK" dirty="0" err="1"/>
              <a:t>that</a:t>
            </a:r>
            <a:r>
              <a:rPr lang="sk-SK" dirty="0"/>
              <a:t> </a:t>
            </a:r>
            <a:r>
              <a:rPr lang="sk-SK" dirty="0" err="1"/>
              <a:t>offer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best</a:t>
            </a:r>
            <a:r>
              <a:rPr lang="sk-SK" dirty="0"/>
              <a:t> </a:t>
            </a:r>
            <a:r>
              <a:rPr lang="sk-SK" dirty="0" err="1"/>
              <a:t>opportunities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</a:t>
            </a:r>
            <a:r>
              <a:rPr lang="sk-SK" dirty="0" err="1"/>
              <a:t>savings</a:t>
            </a:r>
            <a:r>
              <a:rPr lang="sk-SK" dirty="0"/>
              <a:t> and </a:t>
            </a:r>
            <a:r>
              <a:rPr lang="sk-SK" dirty="0" err="1"/>
              <a:t>ensure</a:t>
            </a:r>
            <a:r>
              <a:rPr lang="sk-SK" dirty="0"/>
              <a:t> a </a:t>
            </a:r>
            <a:r>
              <a:rPr lang="sk-SK" dirty="0" err="1"/>
              <a:t>continuous</a:t>
            </a:r>
            <a:r>
              <a:rPr lang="sk-SK" dirty="0"/>
              <a:t> </a:t>
            </a:r>
            <a:r>
              <a:rPr lang="sk-SK" dirty="0" err="1"/>
              <a:t>reduction</a:t>
            </a:r>
            <a:r>
              <a:rPr lang="sk-SK" dirty="0"/>
              <a:t> in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</a:t>
            </a:r>
            <a:r>
              <a:rPr lang="sk-SK" dirty="0" err="1"/>
              <a:t>intensity</a:t>
            </a:r>
            <a:r>
              <a:rPr lang="sk-SK" dirty="0"/>
              <a:t> of </a:t>
            </a:r>
            <a:r>
              <a:rPr lang="sk-SK" dirty="0" err="1"/>
              <a:t>production</a:t>
            </a:r>
            <a:r>
              <a:rPr lang="sk-SK" dirty="0"/>
              <a:t>, </a:t>
            </a:r>
            <a:r>
              <a:rPr lang="sk-SK" dirty="0" err="1"/>
              <a:t>taking</a:t>
            </a:r>
            <a:r>
              <a:rPr lang="sk-SK" dirty="0"/>
              <a:t> </a:t>
            </a:r>
            <a:r>
              <a:rPr lang="sk-SK" dirty="0" err="1"/>
              <a:t>into</a:t>
            </a:r>
            <a:r>
              <a:rPr lang="sk-SK" dirty="0"/>
              <a:t> </a:t>
            </a:r>
            <a:r>
              <a:rPr lang="sk-SK" dirty="0" err="1"/>
              <a:t>account</a:t>
            </a:r>
            <a:r>
              <a:rPr lang="sk-SK" dirty="0"/>
              <a:t> </a:t>
            </a:r>
            <a:r>
              <a:rPr lang="sk-SK" dirty="0" err="1"/>
              <a:t>economic</a:t>
            </a:r>
            <a:r>
              <a:rPr lang="sk-SK" dirty="0"/>
              <a:t> </a:t>
            </a:r>
            <a:r>
              <a:rPr lang="sk-SK" dirty="0" err="1"/>
              <a:t>conditions</a:t>
            </a:r>
            <a:r>
              <a:rPr lang="sk-SK" dirty="0"/>
              <a:t> and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effectiveness</a:t>
            </a:r>
            <a:r>
              <a:rPr lang="sk-SK" dirty="0"/>
              <a:t> of </a:t>
            </a:r>
            <a:r>
              <a:rPr lang="sk-SK" dirty="0" err="1"/>
              <a:t>such</a:t>
            </a:r>
            <a:r>
              <a:rPr lang="sk-SK" dirty="0"/>
              <a:t> </a:t>
            </a:r>
            <a:r>
              <a:rPr lang="sk-SK" dirty="0" err="1"/>
              <a:t>measures</a:t>
            </a:r>
            <a:endParaRPr lang="sk-SK" sz="1800" dirty="0"/>
          </a:p>
          <a:p>
            <a:pPr lvl="1"/>
            <a:r>
              <a:rPr lang="sk-SK" dirty="0" err="1"/>
              <a:t>Prioritize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purchase</a:t>
            </a:r>
            <a:r>
              <a:rPr lang="sk-SK" dirty="0"/>
              <a:t> of </a:t>
            </a:r>
            <a:r>
              <a:rPr lang="sk-SK" dirty="0" err="1"/>
              <a:t>energy-efficient</a:t>
            </a:r>
            <a:r>
              <a:rPr lang="sk-SK" dirty="0"/>
              <a:t> </a:t>
            </a:r>
            <a:r>
              <a:rPr lang="sk-SK" dirty="0" err="1"/>
              <a:t>products</a:t>
            </a:r>
            <a:r>
              <a:rPr lang="sk-SK" dirty="0"/>
              <a:t>, </a:t>
            </a:r>
            <a:r>
              <a:rPr lang="sk-SK" dirty="0" err="1"/>
              <a:t>technologies</a:t>
            </a:r>
            <a:r>
              <a:rPr lang="sk-SK" dirty="0"/>
              <a:t>, </a:t>
            </a:r>
            <a:r>
              <a:rPr lang="sk-SK" dirty="0" err="1"/>
              <a:t>equipment</a:t>
            </a:r>
            <a:r>
              <a:rPr lang="sk-SK" dirty="0"/>
              <a:t>, and </a:t>
            </a:r>
            <a:r>
              <a:rPr lang="sk-SK" dirty="0" err="1"/>
              <a:t>services</a:t>
            </a:r>
            <a:r>
              <a:rPr lang="sk-SK" dirty="0"/>
              <a:t> </a:t>
            </a:r>
            <a:r>
              <a:rPr lang="sk-SK" dirty="0" err="1"/>
              <a:t>designed</a:t>
            </a:r>
            <a:r>
              <a:rPr lang="sk-SK" dirty="0"/>
              <a:t> to </a:t>
            </a:r>
            <a:r>
              <a:rPr lang="sk-SK" dirty="0" err="1"/>
              <a:t>optimize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management and </a:t>
            </a:r>
            <a:r>
              <a:rPr lang="sk-SK" dirty="0" err="1"/>
              <a:t>reduce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</a:t>
            </a:r>
            <a:r>
              <a:rPr lang="sk-SK" dirty="0" err="1"/>
              <a:t>intensity</a:t>
            </a:r>
            <a:endParaRPr lang="sk-SK" sz="1800" dirty="0"/>
          </a:p>
          <a:p>
            <a:pPr lvl="1"/>
            <a:r>
              <a:rPr lang="sk-SK" dirty="0" err="1"/>
              <a:t>Continuously</a:t>
            </a:r>
            <a:r>
              <a:rPr lang="sk-SK" dirty="0"/>
              <a:t> </a:t>
            </a:r>
            <a:r>
              <a:rPr lang="sk-SK" dirty="0" err="1"/>
              <a:t>raise</a:t>
            </a:r>
            <a:r>
              <a:rPr lang="sk-SK" dirty="0"/>
              <a:t> </a:t>
            </a:r>
            <a:r>
              <a:rPr lang="sk-SK" dirty="0" err="1"/>
              <a:t>awareness</a:t>
            </a:r>
            <a:r>
              <a:rPr lang="sk-SK" dirty="0"/>
              <a:t> of </a:t>
            </a:r>
            <a:r>
              <a:rPr lang="sk-SK" dirty="0" err="1"/>
              <a:t>all</a:t>
            </a:r>
            <a:r>
              <a:rPr lang="sk-SK" dirty="0"/>
              <a:t> </a:t>
            </a:r>
            <a:r>
              <a:rPr lang="sk-SK" dirty="0" err="1"/>
              <a:t>employees</a:t>
            </a:r>
            <a:r>
              <a:rPr lang="sk-SK" dirty="0"/>
              <a:t> at IMC Slovakia, s.r.o. </a:t>
            </a:r>
            <a:r>
              <a:rPr lang="sk-SK" dirty="0" err="1"/>
              <a:t>regarding</a:t>
            </a:r>
            <a:r>
              <a:rPr lang="sk-SK" dirty="0"/>
              <a:t> </a:t>
            </a:r>
            <a:r>
              <a:rPr lang="sk-SK" dirty="0" err="1"/>
              <a:t>energy</a:t>
            </a:r>
            <a:r>
              <a:rPr lang="sk-SK" dirty="0"/>
              <a:t> management and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measures</a:t>
            </a:r>
            <a:r>
              <a:rPr lang="sk-SK" dirty="0"/>
              <a:t> </a:t>
            </a:r>
            <a:r>
              <a:rPr lang="sk-SK" dirty="0" err="1"/>
              <a:t>implemented</a:t>
            </a:r>
            <a:r>
              <a:rPr lang="sk-SK" dirty="0"/>
              <a:t> as part of </a:t>
            </a:r>
            <a:r>
              <a:rPr lang="sk-SK" dirty="0" err="1"/>
              <a:t>energy</a:t>
            </a:r>
            <a:r>
              <a:rPr lang="sk-SK" dirty="0"/>
              <a:t> management</a:t>
            </a:r>
            <a:endParaRPr lang="sk-SK" sz="1800" dirty="0"/>
          </a:p>
          <a:p>
            <a:pPr lvl="0"/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company’s</a:t>
            </a:r>
            <a:r>
              <a:rPr lang="sk-SK" dirty="0"/>
              <a:t> management </a:t>
            </a:r>
            <a:r>
              <a:rPr lang="sk-SK" dirty="0" err="1"/>
              <a:t>binds</a:t>
            </a:r>
            <a:r>
              <a:rPr lang="sk-SK" dirty="0"/>
              <a:t> </a:t>
            </a:r>
            <a:r>
              <a:rPr lang="sk-SK" dirty="0" err="1"/>
              <a:t>all</a:t>
            </a:r>
            <a:r>
              <a:rPr lang="sk-SK" dirty="0"/>
              <a:t> of </a:t>
            </a:r>
            <a:r>
              <a:rPr lang="sk-SK" dirty="0" err="1"/>
              <a:t>its</a:t>
            </a:r>
            <a:r>
              <a:rPr lang="sk-SK" dirty="0"/>
              <a:t> </a:t>
            </a:r>
            <a:r>
              <a:rPr lang="sk-SK" dirty="0" err="1"/>
              <a:t>employees</a:t>
            </a:r>
            <a:r>
              <a:rPr lang="sk-SK" dirty="0"/>
              <a:t>, as </a:t>
            </a:r>
            <a:r>
              <a:rPr lang="sk-SK" dirty="0" err="1"/>
              <a:t>well</a:t>
            </a:r>
            <a:r>
              <a:rPr lang="sk-SK" dirty="0"/>
              <a:t> as </a:t>
            </a:r>
            <a:r>
              <a:rPr lang="sk-SK" dirty="0" err="1"/>
              <a:t>external</a:t>
            </a:r>
            <a:r>
              <a:rPr lang="sk-SK" dirty="0"/>
              <a:t> </a:t>
            </a:r>
            <a:r>
              <a:rPr lang="sk-SK" dirty="0" err="1"/>
              <a:t>staff</a:t>
            </a:r>
            <a:r>
              <a:rPr lang="sk-SK" dirty="0"/>
              <a:t> </a:t>
            </a:r>
            <a:r>
              <a:rPr lang="sk-SK" dirty="0" err="1"/>
              <a:t>working</a:t>
            </a:r>
            <a:r>
              <a:rPr lang="sk-SK" dirty="0"/>
              <a:t> on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premises</a:t>
            </a:r>
            <a:r>
              <a:rPr lang="sk-SK" dirty="0"/>
              <a:t> of IMC Slovakia, s.r.o., to </a:t>
            </a:r>
            <a:r>
              <a:rPr lang="sk-SK" dirty="0" err="1"/>
              <a:t>uphold</a:t>
            </a:r>
            <a:r>
              <a:rPr lang="sk-SK" dirty="0"/>
              <a:t> </a:t>
            </a:r>
            <a:r>
              <a:rPr lang="sk-SK" dirty="0" err="1"/>
              <a:t>these</a:t>
            </a:r>
            <a:r>
              <a:rPr lang="sk-SK" dirty="0"/>
              <a:t> </a:t>
            </a:r>
            <a:r>
              <a:rPr lang="sk-SK" dirty="0" err="1"/>
              <a:t>objectives</a:t>
            </a:r>
            <a:r>
              <a:rPr lang="sk-SK" dirty="0"/>
              <a:t> and </a:t>
            </a:r>
            <a:r>
              <a:rPr lang="sk-SK" dirty="0" err="1"/>
              <a:t>expects</a:t>
            </a:r>
            <a:r>
              <a:rPr lang="sk-SK" dirty="0"/>
              <a:t> </a:t>
            </a:r>
            <a:r>
              <a:rPr lang="sk-SK" dirty="0" err="1"/>
              <a:t>their</a:t>
            </a:r>
            <a:r>
              <a:rPr lang="sk-SK" dirty="0"/>
              <a:t> </a:t>
            </a:r>
            <a:r>
              <a:rPr lang="sk-SK" dirty="0" err="1"/>
              <a:t>full</a:t>
            </a:r>
            <a:r>
              <a:rPr lang="sk-SK" dirty="0"/>
              <a:t> </a:t>
            </a:r>
            <a:r>
              <a:rPr lang="sk-SK" dirty="0" err="1"/>
              <a:t>commitment</a:t>
            </a:r>
            <a:r>
              <a:rPr lang="sk-SK" dirty="0"/>
              <a:t>.</a:t>
            </a:r>
            <a:endParaRPr lang="sk-SK" sz="1800" dirty="0"/>
          </a:p>
          <a:p>
            <a:pPr lvl="1"/>
            <a:endParaRPr lang="en-GB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47207C15-3572-4DC5-9920-32A175B643F6}"/>
              </a:ext>
            </a:extLst>
          </p:cNvPr>
          <p:cNvGrpSpPr/>
          <p:nvPr/>
        </p:nvGrpSpPr>
        <p:grpSpPr>
          <a:xfrm>
            <a:off x="-109057" y="96763"/>
            <a:ext cx="12292668" cy="1325563"/>
            <a:chOff x="-109057" y="96763"/>
            <a:chExt cx="12292668" cy="1325563"/>
          </a:xfrm>
        </p:grpSpPr>
        <p:sp>
          <p:nvSpPr>
            <p:cNvPr id="139" name="Obdĺžnik 138">
              <a:extLst>
                <a:ext uri="{FF2B5EF4-FFF2-40B4-BE49-F238E27FC236}">
                  <a16:creationId xmlns:a16="http://schemas.microsoft.com/office/drawing/2014/main" id="{BB434340-EB2E-4D9A-A56C-D2E21BE97420}"/>
                </a:ext>
              </a:extLst>
            </p:cNvPr>
            <p:cNvSpPr/>
            <p:nvPr/>
          </p:nvSpPr>
          <p:spPr>
            <a:xfrm flipV="1">
              <a:off x="-109057" y="247112"/>
              <a:ext cx="11942299" cy="101862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0"/>
                    <a:lumOff val="100000"/>
                  </a:schemeClr>
                </a:gs>
                <a:gs pos="35000">
                  <a:schemeClr val="accent1">
                    <a:lumMod val="0"/>
                    <a:lumOff val="100000"/>
                  </a:schemeClr>
                </a:gs>
                <a:gs pos="100000">
                  <a:srgbClr val="778BC3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Nadpis 1">
              <a:extLst>
                <a:ext uri="{FF2B5EF4-FFF2-40B4-BE49-F238E27FC236}">
                  <a16:creationId xmlns:a16="http://schemas.microsoft.com/office/drawing/2014/main" id="{761F2C47-C654-4CE9-BE6C-4E462EFA0CFE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6763"/>
              <a:ext cx="10515600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lvl="0">
                <a:defRPr/>
              </a:pPr>
              <a:r>
                <a:rPr lang="sk-SK" dirty="0"/>
                <a:t>Energy </a:t>
              </a:r>
              <a:r>
                <a:rPr lang="sk-SK" dirty="0" err="1"/>
                <a:t>policy</a:t>
              </a:r>
              <a:endParaRPr kumimoji="0" lang="sk-SK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" name="Rovná spojnica 25">
              <a:extLst>
                <a:ext uri="{FF2B5EF4-FFF2-40B4-BE49-F238E27FC236}">
                  <a16:creationId xmlns:a16="http://schemas.microsoft.com/office/drawing/2014/main" id="{1E3A8C02-224E-499A-A65E-08CEBBBA168E}"/>
                </a:ext>
              </a:extLst>
            </p:cNvPr>
            <p:cNvCxnSpPr/>
            <p:nvPr/>
          </p:nvCxnSpPr>
          <p:spPr>
            <a:xfrm>
              <a:off x="-97726" y="1265734"/>
              <a:ext cx="12281337" cy="0"/>
            </a:xfrm>
            <a:prstGeom prst="line">
              <a:avLst/>
            </a:prstGeom>
            <a:ln w="3810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Obrázok 36">
            <a:extLst>
              <a:ext uri="{FF2B5EF4-FFF2-40B4-BE49-F238E27FC236}">
                <a16:creationId xmlns:a16="http://schemas.microsoft.com/office/drawing/2014/main" id="{53B09E30-F004-4BBE-8196-2223F7CC672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929" y="447192"/>
            <a:ext cx="842023" cy="346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Obdĺžnik 20">
            <a:extLst>
              <a:ext uri="{FF2B5EF4-FFF2-40B4-BE49-F238E27FC236}">
                <a16:creationId xmlns:a16="http://schemas.microsoft.com/office/drawing/2014/main" id="{A1BE8B4D-F166-43C5-BADD-CB76ADD92050}"/>
              </a:ext>
            </a:extLst>
          </p:cNvPr>
          <p:cNvSpPr/>
          <p:nvPr/>
        </p:nvSpPr>
        <p:spPr>
          <a:xfrm flipV="1">
            <a:off x="558" y="6565914"/>
            <a:ext cx="12183053" cy="299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rgbClr val="778BC3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92663714-4488-4347-AEC1-60ABC84CEBB4}"/>
              </a:ext>
            </a:extLst>
          </p:cNvPr>
          <p:cNvSpPr txBox="1"/>
          <p:nvPr/>
        </p:nvSpPr>
        <p:spPr>
          <a:xfrm>
            <a:off x="623185" y="6565913"/>
            <a:ext cx="13452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sk-SK" sz="1000" dirty="0"/>
              <a:t>Energy </a:t>
            </a:r>
            <a:r>
              <a:rPr lang="sk-SK" sz="1000" dirty="0" err="1"/>
              <a:t>quality</a:t>
            </a:r>
            <a:r>
              <a:rPr lang="sk-SK" sz="1000" dirty="0"/>
              <a:t>, Rev. A</a:t>
            </a:r>
            <a:endParaRPr kumimoji="0" lang="sk-SK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bdĺžnik 11">
            <a:extLst>
              <a:ext uri="{FF2B5EF4-FFF2-40B4-BE49-F238E27FC236}">
                <a16:creationId xmlns:a16="http://schemas.microsoft.com/office/drawing/2014/main" id="{E0A319EC-2107-43BA-80A4-CEBF74B396E7}"/>
              </a:ext>
            </a:extLst>
          </p:cNvPr>
          <p:cNvSpPr/>
          <p:nvPr/>
        </p:nvSpPr>
        <p:spPr>
          <a:xfrm>
            <a:off x="2612994" y="5985044"/>
            <a:ext cx="6096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sz="1000" b="1" dirty="0" err="1"/>
              <a:t>MSc</a:t>
            </a:r>
            <a:r>
              <a:rPr lang="sk-SK" sz="1000" b="1" dirty="0"/>
              <a:t>. Jaroslav Ďurkovský, </a:t>
            </a:r>
            <a:r>
              <a:rPr lang="sk-SK" sz="1000" b="1" dirty="0" err="1"/>
              <a:t>v.r</a:t>
            </a:r>
            <a:r>
              <a:rPr lang="sk-SK" sz="1000" b="1" dirty="0"/>
              <a:t>.</a:t>
            </a:r>
            <a:endParaRPr lang="sk-SK" sz="1000" dirty="0"/>
          </a:p>
          <a:p>
            <a:pPr algn="ctr"/>
            <a:r>
              <a:rPr lang="sk-SK" sz="1000" b="1" dirty="0" err="1"/>
              <a:t>Managing</a:t>
            </a:r>
            <a:r>
              <a:rPr lang="sk-SK" sz="1000" b="1" dirty="0"/>
              <a:t> </a:t>
            </a:r>
            <a:r>
              <a:rPr lang="sk-SK" sz="1000" b="1" dirty="0" err="1"/>
              <a:t>Director</a:t>
            </a:r>
            <a:r>
              <a:rPr lang="sk-SK" sz="1000" b="1" dirty="0"/>
              <a:t> and </a:t>
            </a:r>
            <a:r>
              <a:rPr lang="sk-SK" sz="1000" b="1" dirty="0" err="1"/>
              <a:t>Authorized</a:t>
            </a:r>
            <a:r>
              <a:rPr lang="sk-SK" sz="1000" b="1" dirty="0"/>
              <a:t> </a:t>
            </a:r>
            <a:r>
              <a:rPr lang="sk-SK" sz="1000" b="1" dirty="0" err="1"/>
              <a:t>Signatory</a:t>
            </a:r>
            <a:r>
              <a:rPr lang="sk-SK" sz="1000" b="1" dirty="0"/>
              <a:t> of IMC Slovakia, s.r.o.</a:t>
            </a:r>
            <a:endParaRPr lang="sk-SK" sz="1000" dirty="0"/>
          </a:p>
          <a:p>
            <a:pPr algn="ctr"/>
            <a:r>
              <a:rPr lang="sk-SK" sz="1000" b="1" dirty="0" err="1"/>
              <a:t>Effective</a:t>
            </a:r>
            <a:r>
              <a:rPr lang="sk-SK" sz="1000" b="1" dirty="0"/>
              <a:t> as of 1.5.2026</a:t>
            </a:r>
            <a:endParaRPr lang="sk-SK" sz="1000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018E6FE9-38F2-4093-945B-59E535882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4207" y="5541972"/>
            <a:ext cx="1489404" cy="1316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8249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lank">
  <a:themeElements>
    <a:clrScheme name="Danfoss">
      <a:dk1>
        <a:srgbClr val="000000"/>
      </a:dk1>
      <a:lt1>
        <a:sysClr val="window" lastClr="FFFFFF"/>
      </a:lt1>
      <a:dk2>
        <a:srgbClr val="878786"/>
      </a:dk2>
      <a:lt2>
        <a:srgbClr val="B4BCC3"/>
      </a:lt2>
      <a:accent1>
        <a:srgbClr val="B10A11"/>
      </a:accent1>
      <a:accent2>
        <a:srgbClr val="E60A11"/>
      </a:accent2>
      <a:accent3>
        <a:srgbClr val="869199"/>
      </a:accent3>
      <a:accent4>
        <a:srgbClr val="C44A34"/>
      </a:accent4>
      <a:accent5>
        <a:srgbClr val="9DA7AF"/>
      </a:accent5>
      <a:accent6>
        <a:srgbClr val="575757"/>
      </a:accent6>
      <a:hlink>
        <a:srgbClr val="E2000F"/>
      </a:hlink>
      <a:folHlink>
        <a:srgbClr val="86909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0A11"/>
        </a:solidFill>
        <a:ln w="9525">
          <a:solidFill>
            <a:srgbClr val="E60A11"/>
          </a:solidFill>
        </a:ln>
      </a:spPr>
      <a:bodyPr rtlCol="0" anchor="ctr"/>
      <a:lstStyle>
        <a:defPPr algn="ctr">
          <a:defRPr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>
    <a:custClr name="Danfoss Red">
      <a:srgbClr val="E2000F"/>
    </a:custClr>
    <a:custClr name="Danfoss Deep Red">
      <a:srgbClr val="B6000F"/>
    </a:custClr>
    <a:custClr name="White">
      <a:srgbClr val="FFFFFF"/>
    </a:custClr>
    <a:custClr name="Black">
      <a:srgbClr val="000000"/>
    </a:custClr>
    <a:custClr name="Gray">
      <a:srgbClr val="869098"/>
    </a:custClr>
    <a:custClr name="80% Danfoss Deep Red">
      <a:srgbClr val="C44A34"/>
    </a:custClr>
    <a:custClr name="60% Danfoss Deep Red">
      <a:srgbClr val="D3785E"/>
    </a:custClr>
    <a:custClr name="40% Danfoss Deep Red">
      <a:srgbClr val="E2A690"/>
    </a:custClr>
    <a:custClr name="20% Danfoss Deep Red">
      <a:srgbClr val="F1D3C7"/>
    </a:custClr>
    <a:custClr name="10% Danfoss Deep Red">
      <a:srgbClr val="F8E9E3"/>
    </a:custClr>
    <a:custClr name="80% Black">
      <a:srgbClr val="575756"/>
    </a:custClr>
    <a:custClr name="60% Black">
      <a:srgbClr val="878786"/>
    </a:custClr>
    <a:custClr name="40% Black (Text)">
      <a:srgbClr val="B0B0B1"/>
    </a:custClr>
    <a:custClr name="20% Black">
      <a:srgbClr val="D8D8D9"/>
    </a:custClr>
    <a:custClr name="10% Black">
      <a:srgbClr val="EBEBEB"/>
    </a:custClr>
    <a:custClr name="80% Gray">
      <a:srgbClr val="869098"/>
    </a:custClr>
    <a:custClr name="60% Gray">
      <a:srgbClr val="B4BCC3"/>
    </a:custClr>
    <a:custClr name="40% Gray">
      <a:srgbClr val="CCD3D8"/>
    </a:custClr>
    <a:custClr name="20% Gray">
      <a:srgbClr val="E5E8EB"/>
    </a:custClr>
    <a:custClr name="10% Gray">
      <a:srgbClr val="F1F3F5"/>
    </a:custClr>
  </a:custClr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94a68bd-2425-419b-bb00-719997c76c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BBE5B8D8CFA54C9289A578CBDBE8A9" ma:contentTypeVersion="15" ma:contentTypeDescription="Umožňuje vytvoriť nový dokument." ma:contentTypeScope="" ma:versionID="e5bb0516c922cf8203cb7229a1dbfcb0">
  <xsd:schema xmlns:xsd="http://www.w3.org/2001/XMLSchema" xmlns:xs="http://www.w3.org/2001/XMLSchema" xmlns:p="http://schemas.microsoft.com/office/2006/metadata/properties" xmlns:ns3="294a68bd-2425-419b-bb00-719997c76c47" xmlns:ns4="dab4787f-5e1a-4a89-9f9e-c9b05e3c10b0" targetNamespace="http://schemas.microsoft.com/office/2006/metadata/properties" ma:root="true" ma:fieldsID="56a7286924ae9ab9cce4213acbb34d77" ns3:_="" ns4:_="">
    <xsd:import namespace="294a68bd-2425-419b-bb00-719997c76c47"/>
    <xsd:import namespace="dab4787f-5e1a-4a89-9f9e-c9b05e3c10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a68bd-2425-419b-bb00-719997c76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b4787f-5e1a-4a89-9f9e-c9b05e3c10b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Príkaz hash indikátora zdieľ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15ED20-D8C5-4342-A747-1D3C2F72D214}">
  <ds:schemaRefs>
    <ds:schemaRef ds:uri="http://schemas.microsoft.com/office/2006/documentManagement/types"/>
    <ds:schemaRef ds:uri="http://purl.org/dc/elements/1.1/"/>
    <ds:schemaRef ds:uri="http://purl.org/dc/dcmitype/"/>
    <ds:schemaRef ds:uri="294a68bd-2425-419b-bb00-719997c76c47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dab4787f-5e1a-4a89-9f9e-c9b05e3c10b0"/>
  </ds:schemaRefs>
</ds:datastoreItem>
</file>

<file path=customXml/itemProps2.xml><?xml version="1.0" encoding="utf-8"?>
<ds:datastoreItem xmlns:ds="http://schemas.openxmlformats.org/officeDocument/2006/customXml" ds:itemID="{7E811AB2-15BE-4E3D-8BD2-31987F0FF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4a68bd-2425-419b-bb00-719997c76c47"/>
    <ds:schemaRef ds:uri="dab4787f-5e1a-4a89-9f9e-c9b05e3c1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750FC0-725F-4BCE-B7C6-4E79FAA733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312</Words>
  <Application>Microsoft Office PowerPoint</Application>
  <PresentationFormat>Širokouhlá</PresentationFormat>
  <Paragraphs>14</Paragraphs>
  <Slides>1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9" baseType="lpstr">
      <vt:lpstr>SimHei</vt:lpstr>
      <vt:lpstr>Arial</vt:lpstr>
      <vt:lpstr>Calibri</vt:lpstr>
      <vt:lpstr>Calibri Light</vt:lpstr>
      <vt:lpstr>Verdana</vt:lpstr>
      <vt:lpstr>Motív balíka Office</vt:lpstr>
      <vt:lpstr>1_Blank</vt:lpstr>
      <vt:lpstr>think-cell Folie</vt:lpstr>
      <vt:lpstr>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</dc:title>
  <dc:creator>Valková Eva</dc:creator>
  <cp:lastModifiedBy>Hrušík Peter</cp:lastModifiedBy>
  <cp:revision>9</cp:revision>
  <cp:lastPrinted>2026-04-30T07:33:12Z</cp:lastPrinted>
  <dcterms:created xsi:type="dcterms:W3CDTF">2023-03-02T07:00:53Z</dcterms:created>
  <dcterms:modified xsi:type="dcterms:W3CDTF">2026-05-21T12:14:27Z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0x0101007EBBE5B8D8CFA54C9289A578CBDBE8A9</vt:lpwstr>
  </property>
</Properties>
</file>